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80" r:id="rId11"/>
    <p:sldId id="281" r:id="rId12"/>
    <p:sldId id="282" r:id="rId13"/>
    <p:sldId id="268" r:id="rId14"/>
    <p:sldId id="283" r:id="rId15"/>
    <p:sldId id="286" r:id="rId16"/>
    <p:sldId id="270" r:id="rId17"/>
    <p:sldId id="284" r:id="rId18"/>
    <p:sldId id="285" r:id="rId19"/>
    <p:sldId id="271" r:id="rId20"/>
    <p:sldId id="272" r:id="rId21"/>
    <p:sldId id="273" r:id="rId22"/>
    <p:sldId id="287" r:id="rId23"/>
    <p:sldId id="274" r:id="rId24"/>
    <p:sldId id="288" r:id="rId25"/>
    <p:sldId id="289" r:id="rId26"/>
    <p:sldId id="275" r:id="rId27"/>
    <p:sldId id="278" r:id="rId28"/>
    <p:sldId id="276" r:id="rId29"/>
    <p:sldId id="290" r:id="rId30"/>
    <p:sldId id="277" r:id="rId31"/>
    <p:sldId id="291" r:id="rId32"/>
    <p:sldId id="279" r:id="rId33"/>
    <p:sldId id="257" r:id="rId34"/>
    <p:sldId id="26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6" autoAdjust="0"/>
  </p:normalViewPr>
  <p:slideViewPr>
    <p:cSldViewPr snapToGrid="0" snapToObjects="1">
      <p:cViewPr varScale="1">
        <p:scale>
          <a:sx n="90" d="100"/>
          <a:sy n="90" d="100"/>
        </p:scale>
        <p:origin x="-7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C7C5-3F2C-DC48-B211-A09466E3CFD3}" type="datetimeFigureOut">
              <a:rPr lang="en-US" smtClean="0"/>
              <a:t>2015-03-27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0644-2674-9446-A6ED-30D25279F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C7C5-3F2C-DC48-B211-A09466E3CFD3}" type="datetimeFigureOut">
              <a:rPr lang="en-US" smtClean="0"/>
              <a:t>2015-03-27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0644-2674-9446-A6ED-30D25279F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C7C5-3F2C-DC48-B211-A09466E3CFD3}" type="datetimeFigureOut">
              <a:rPr lang="en-US" smtClean="0"/>
              <a:t>2015-03-27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0644-2674-9446-A6ED-30D25279F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C7C5-3F2C-DC48-B211-A09466E3CFD3}" type="datetimeFigureOut">
              <a:rPr lang="en-US" smtClean="0"/>
              <a:t>2015-03-27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0644-2674-9446-A6ED-30D25279F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C7C5-3F2C-DC48-B211-A09466E3CFD3}" type="datetimeFigureOut">
              <a:rPr lang="en-US" smtClean="0"/>
              <a:t>2015-03-27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0644-2674-9446-A6ED-30D25279F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C7C5-3F2C-DC48-B211-A09466E3CFD3}" type="datetimeFigureOut">
              <a:rPr lang="en-US" smtClean="0"/>
              <a:t>2015-03-27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0644-2674-9446-A6ED-30D25279F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C7C5-3F2C-DC48-B211-A09466E3CFD3}" type="datetimeFigureOut">
              <a:rPr lang="en-US" smtClean="0"/>
              <a:t>2015-03-27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0644-2674-9446-A6ED-30D25279F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C7C5-3F2C-DC48-B211-A09466E3CFD3}" type="datetimeFigureOut">
              <a:rPr lang="en-US" smtClean="0"/>
              <a:t>2015-03-27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0644-2674-9446-A6ED-30D25279F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C7C5-3F2C-DC48-B211-A09466E3CFD3}" type="datetimeFigureOut">
              <a:rPr lang="en-US" smtClean="0"/>
              <a:t>2015-03-27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0644-2674-9446-A6ED-30D25279F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C7C5-3F2C-DC48-B211-A09466E3CFD3}" type="datetimeFigureOut">
              <a:rPr lang="en-US" smtClean="0"/>
              <a:t>2015-03-27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0644-2674-9446-A6ED-30D25279F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C7C5-3F2C-DC48-B211-A09466E3CFD3}" type="datetimeFigureOut">
              <a:rPr lang="en-US" smtClean="0"/>
              <a:t>2015-03-27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0644-2674-9446-A6ED-30D25279F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C7C5-3F2C-DC48-B211-A09466E3CFD3}" type="datetimeFigureOut">
              <a:rPr lang="en-US" smtClean="0"/>
              <a:t>2015-03-27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0644-2674-9446-A6ED-30D25279F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nature.com/ng/journal/v24/n3/full/ng0300_236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journals.plos.org/plosbiology/article?id=10.1371/journal.pbio.002043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hyperlink" Target="http://www.cathouse-fcc.org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mazon.com/Mathematical-Biology-Introduction-Interdisciplinary-Mathematics/dp/0387952233/ref=sr_1_1?s=books&amp;ie=UTF8&amp;qid=1427466140&amp;sr=1-1&amp;keywords=murray+mathematical+biology" TargetMode="External"/><Relationship Id="rId3" Type="http://schemas.openxmlformats.org/officeDocument/2006/relationships/image" Target="../media/image11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hyperlink" Target="http://www.goatworld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hyperlink" Target="http://www.ncbi.nlm.nih.gov/pubmed/23239739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pnas.org/content/94/25/13719.full" TargetMode="External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hyperlink" Target="http://www.pnas.org/content/78/10/6324.full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gif"/><Relationship Id="rId3" Type="http://schemas.openxmlformats.org/officeDocument/2006/relationships/hyperlink" Target="http://www.sciencedirect.com/science/article/pii/S002251939690292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cbc.ca/radio/thesundayedition/airline-executive-goes-nuts-michael-s-essay-antibiotic-resistance-is-becoming-a-global-health-crisis-inside-the-agony-of-the-catholic-church-s-child-sexual-abuse-scandal-the-liberal-party-of-canada-s-vision-for-the-cbc-doc-time-will-say-nothing-1.2943503/antibiotic-resistance-is-becoming-a-global-health-crisis-1.2943510" TargetMode="External"/><Relationship Id="rId3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130.113.236.37/CALENDAR/current/pg1532.html" TargetMode="External"/><Relationship Id="rId3" Type="http://schemas.openxmlformats.org/officeDocument/2006/relationships/hyperlink" Target="http://ms.mcmaster.ca/mathbiol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tinyurl.com/biomath00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tinyurl.com/biomath00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hyperlink" Target="http://en.wikipedia.org/wiki/Rule_3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hyperlink" Target="http://www.independent.co.uk/arts-entertainment/films/reviews/the-imitation-game-film-review-benedict-cumberbatch-is-superb-as-cryptanalyst-alan-turing-but-the-film-is-contradictory-9858771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hyperlink" Target="http://www.celldiv.com/content/5/1/5/abstrac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dna.caltech.edu/courses/cs191/paperscs191/turing.pdf" TargetMode="Externa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biology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4871" y="1417638"/>
            <a:ext cx="6110689" cy="4855631"/>
          </a:xfrm>
        </p:spPr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Use mathematics to answer biological questions</a:t>
            </a:r>
          </a:p>
          <a:p>
            <a:pPr lvl="1"/>
            <a:r>
              <a:rPr lang="en-US" dirty="0" smtClean="0"/>
              <a:t>Use biology to pose interesting mathematical questions</a:t>
            </a:r>
            <a:endParaRPr lang="en-US" dirty="0"/>
          </a:p>
          <a:p>
            <a:r>
              <a:rPr lang="en-US" dirty="0"/>
              <a:t>﻿﻿“</a:t>
            </a:r>
            <a:r>
              <a:rPr lang="en-US" dirty="0" smtClean="0"/>
              <a:t>Mathematics </a:t>
            </a:r>
            <a:r>
              <a:rPr lang="en-US" dirty="0"/>
              <a:t>i</a:t>
            </a:r>
            <a:r>
              <a:rPr lang="en-US" dirty="0" smtClean="0"/>
              <a:t>s biology's next microscope</a:t>
            </a:r>
            <a:r>
              <a:rPr lang="en-US" dirty="0"/>
              <a:t>, </a:t>
            </a:r>
            <a:r>
              <a:rPr lang="en-US" dirty="0" smtClean="0"/>
              <a:t>only better</a:t>
            </a:r>
            <a:r>
              <a:rPr lang="en-US" dirty="0"/>
              <a:t>; </a:t>
            </a:r>
            <a:r>
              <a:rPr lang="en-US" dirty="0" smtClean="0"/>
              <a:t>biology is mathematics’ </a:t>
            </a:r>
            <a:r>
              <a:rPr lang="en-US" dirty="0"/>
              <a:t>n</a:t>
            </a:r>
            <a:r>
              <a:rPr lang="en-US" dirty="0" smtClean="0"/>
              <a:t>ext physics</a:t>
            </a:r>
            <a:r>
              <a:rPr lang="en-US" dirty="0"/>
              <a:t>, </a:t>
            </a:r>
            <a:r>
              <a:rPr lang="en-US" dirty="0" smtClean="0"/>
              <a:t>only better” (Joel Cohen, </a:t>
            </a:r>
            <a:r>
              <a:rPr lang="en-US" dirty="0" smtClean="0">
                <a:hlinkClick r:id="rId2"/>
              </a:rPr>
              <a:t>PLoS Biology 2004</a:t>
            </a:r>
            <a:r>
              <a:rPr lang="en-US" dirty="0" smtClean="0"/>
              <a:t>)</a:t>
            </a:r>
          </a:p>
        </p:txBody>
      </p:sp>
      <p:pic>
        <p:nvPicPr>
          <p:cNvPr id="3" name="Picture 2" descr="cohen_im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7709" y="1903053"/>
            <a:ext cx="3701286" cy="2960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2216" y="5371190"/>
            <a:ext cx="3450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of drug activity x gene expression for 60 cancer cell </a:t>
            </a:r>
            <a:r>
              <a:rPr lang="en-US" dirty="0" smtClean="0"/>
              <a:t>lines</a:t>
            </a:r>
          </a:p>
          <a:p>
            <a:r>
              <a:rPr lang="en-US" dirty="0" smtClean="0">
                <a:hlinkClick r:id="rId4"/>
              </a:rPr>
              <a:t>Scherf et al 2000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coloration</a:t>
            </a:r>
            <a:endParaRPr lang="en-US" dirty="0"/>
          </a:p>
        </p:txBody>
      </p:sp>
      <p:pic>
        <p:nvPicPr>
          <p:cNvPr id="5" name="Picture 4" descr="yoq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841978" cy="2368315"/>
          </a:xfrm>
          <a:prstGeom prst="rect">
            <a:avLst/>
          </a:prstGeom>
        </p:spPr>
      </p:pic>
      <p:pic>
        <p:nvPicPr>
          <p:cNvPr id="6" name="Picture 5" descr="kimlee15m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23" y="1433160"/>
            <a:ext cx="3477442" cy="2352793"/>
          </a:xfrm>
          <a:prstGeom prst="rect">
            <a:avLst/>
          </a:prstGeom>
        </p:spPr>
      </p:pic>
      <p:pic>
        <p:nvPicPr>
          <p:cNvPr id="7" name="Picture 6" descr="tesh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1112"/>
            <a:ext cx="3381541" cy="2623378"/>
          </a:xfrm>
          <a:prstGeom prst="rect">
            <a:avLst/>
          </a:prstGeom>
        </p:spPr>
      </p:pic>
      <p:pic>
        <p:nvPicPr>
          <p:cNvPr id="8" name="Picture 7" descr="natash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53" y="3951112"/>
            <a:ext cx="2521358" cy="2623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9556" y="4473222"/>
            <a:ext cx="167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EFBC Feline Conservation Center ("The Cat House")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6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patterns: theory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201" y="1600199"/>
            <a:ext cx="2703688" cy="349391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Murray</a:t>
            </a:r>
            <a:r>
              <a:rPr lang="en-US" dirty="0" smtClean="0"/>
              <a:t>: as </a:t>
            </a:r>
            <a:r>
              <a:rPr lang="en-US" i="1" dirty="0" smtClean="0"/>
              <a:t>wavelength </a:t>
            </a:r>
            <a:r>
              <a:rPr lang="en-US" dirty="0" smtClean="0"/>
              <a:t>decreases should move from patches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sym typeface="Wingdings"/>
              </a:rPr>
              <a:t>rings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sym typeface="Wingdings"/>
              </a:rPr>
              <a:t>spots</a:t>
            </a:r>
          </a:p>
        </p:txBody>
      </p:sp>
      <p:pic>
        <p:nvPicPr>
          <p:cNvPr id="7" name="Picture 6" descr="murray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6964" y="939674"/>
            <a:ext cx="4039250" cy="57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1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lai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7" y="663666"/>
            <a:ext cx="7191022" cy="4911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0777" y="5698445"/>
            <a:ext cx="523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Valais goat (</a:t>
            </a:r>
            <a:r>
              <a:rPr lang="en-US" sz="2400" dirty="0" smtClean="0">
                <a:hlinkClick r:id="rId3"/>
              </a:rPr>
              <a:t>http://www.goatworld.com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29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bodies to tails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8667" y="1550282"/>
            <a:ext cx="2398887" cy="4778022"/>
          </a:xfrm>
        </p:spPr>
        <p:txBody>
          <a:bodyPr>
            <a:normAutofit/>
          </a:bodyPr>
          <a:lstStyle/>
          <a:p>
            <a:r>
              <a:rPr lang="en-US" dirty="0" smtClean="0"/>
              <a:t>What if the wavelength stays the same but the domain size decreases?</a:t>
            </a:r>
            <a:endParaRPr lang="en-US" dirty="0"/>
          </a:p>
        </p:txBody>
      </p:sp>
      <p:pic>
        <p:nvPicPr>
          <p:cNvPr id="9" name="Content Placeholder 5" descr="murray1 2.t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" b="4540"/>
          <a:stretch>
            <a:fillRect/>
          </a:stretch>
        </p:blipFill>
        <p:spPr>
          <a:xfrm rot="5400000">
            <a:off x="3790837" y="1115370"/>
            <a:ext cx="4012054" cy="5779871"/>
          </a:xfrm>
        </p:spPr>
      </p:pic>
    </p:spTree>
    <p:extLst>
      <p:ext uri="{BB962C8B-B14F-4D97-AF65-F5344CB8AC3E}">
        <p14:creationId xmlns:p14="http://schemas.microsoft.com/office/powerpoint/2010/main" val="191265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 for the theory?</a:t>
            </a:r>
            <a:endParaRPr lang="en-US" dirty="0"/>
          </a:p>
        </p:txBody>
      </p:sp>
      <p:pic>
        <p:nvPicPr>
          <p:cNvPr id="5" name="Picture 4" descr="tap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6" y="1651001"/>
            <a:ext cx="4820356" cy="4820356"/>
          </a:xfrm>
          <a:prstGeom prst="rect">
            <a:avLst/>
          </a:prstGeom>
        </p:spPr>
      </p:pic>
      <p:pic>
        <p:nvPicPr>
          <p:cNvPr id="6" name="Picture 5" descr="tapir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21" y="1651001"/>
            <a:ext cx="7238233" cy="4820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8866" y="6461667"/>
            <a:ext cx="520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Malayan tapir: Denver Zoo, Edinburgh Zoo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8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6" y="274638"/>
            <a:ext cx="8229600" cy="727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TP in</a:t>
            </a:r>
            <a:r>
              <a:rPr lang="en-US" dirty="0"/>
              <a:t> </a:t>
            </a:r>
            <a:r>
              <a:rPr lang="en-US" dirty="0" smtClean="0"/>
              <a:t>developmental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09133"/>
            <a:ext cx="8517467" cy="1391356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support </a:t>
            </a:r>
            <a:r>
              <a:rPr lang="en-US" i="1" dirty="0" smtClean="0"/>
              <a:t>from biologists</a:t>
            </a:r>
            <a:r>
              <a:rPr lang="en-US" dirty="0" smtClean="0"/>
              <a:t> for role in basic developmental patterns (not just </a:t>
            </a:r>
            <a:r>
              <a:rPr lang="en-US" dirty="0" err="1" smtClean="0"/>
              <a:t>colour</a:t>
            </a:r>
            <a:r>
              <a:rPr lang="en-US" dirty="0" smtClean="0"/>
              <a:t> spots)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45066" y="2133600"/>
            <a:ext cx="7890934" cy="4724400"/>
            <a:chOff x="745066" y="2133600"/>
            <a:chExt cx="7890934" cy="4724400"/>
          </a:xfrm>
        </p:grpSpPr>
        <p:pic>
          <p:nvPicPr>
            <p:cNvPr id="5" name="Picture 4" descr="hox_tur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66" y="2133600"/>
              <a:ext cx="7429500" cy="4470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97778" y="6491111"/>
              <a:ext cx="3838222" cy="36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3"/>
                </a:rPr>
                <a:t>Sheth et al. 2012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671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838244" cy="4525963"/>
          </a:xfrm>
        </p:spPr>
        <p:txBody>
          <a:bodyPr/>
          <a:lstStyle/>
          <a:p>
            <a:r>
              <a:rPr lang="en-US" dirty="0" smtClean="0"/>
              <a:t>Unexplored world of biology</a:t>
            </a:r>
          </a:p>
          <a:p>
            <a:r>
              <a:rPr lang="en-US" dirty="0" smtClean="0"/>
              <a:t>Enormous biodiversity</a:t>
            </a:r>
          </a:p>
          <a:p>
            <a:r>
              <a:rPr lang="en-US" dirty="0" smtClean="0"/>
              <a:t>Complex communities</a:t>
            </a:r>
          </a:p>
          <a:p>
            <a:pPr lvl="1"/>
            <a:r>
              <a:rPr lang="en-US" i="1" dirty="0" smtClean="0"/>
              <a:t>Slime molds</a:t>
            </a:r>
          </a:p>
          <a:p>
            <a:pPr lvl="1"/>
            <a:r>
              <a:rPr lang="en-US" i="1" dirty="0" smtClean="0"/>
              <a:t>Biofilms (quorum sensing)</a:t>
            </a:r>
            <a:endParaRPr lang="en-US" dirty="0" smtClean="0"/>
          </a:p>
          <a:p>
            <a:pPr lvl="1"/>
            <a:r>
              <a:rPr lang="en-US" i="1" dirty="0" err="1" smtClean="0"/>
              <a:t>Microbiome</a:t>
            </a:r>
            <a:endParaRPr lang="en-US" i="1" dirty="0"/>
          </a:p>
          <a:p>
            <a:r>
              <a:rPr lang="en-US" dirty="0" smtClean="0"/>
              <a:t>Partial differential equations, evolutionary game theory</a:t>
            </a:r>
          </a:p>
        </p:txBody>
      </p:sp>
    </p:spTree>
    <p:extLst>
      <p:ext uri="{BB962C8B-B14F-4D97-AF65-F5344CB8AC3E}">
        <p14:creationId xmlns:p14="http://schemas.microsoft.com/office/powerpoint/2010/main" val="376711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08244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Dynamic patterns and cooperation</a:t>
            </a:r>
            <a:endParaRPr lang="en-US" dirty="0"/>
          </a:p>
        </p:txBody>
      </p:sp>
      <p:pic>
        <p:nvPicPr>
          <p:cNvPr id="8" name="Content Placeholder 4" descr="dict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8696"/>
          <a:stretch>
            <a:fillRect/>
          </a:stretch>
        </p:blipFill>
        <p:spPr>
          <a:xfrm>
            <a:off x="4721578" y="1423238"/>
            <a:ext cx="3244145" cy="2594319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55222" y="1563511"/>
            <a:ext cx="4566356" cy="5455356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lime </a:t>
            </a:r>
            <a:r>
              <a:rPr lang="en-US" dirty="0"/>
              <a:t>molds</a:t>
            </a:r>
            <a:br>
              <a:rPr lang="en-US" dirty="0"/>
            </a:br>
            <a:r>
              <a:rPr lang="en-US" dirty="0"/>
              <a:t> (</a:t>
            </a:r>
            <a:r>
              <a:rPr lang="en-US" i="1" dirty="0" err="1"/>
              <a:t>Dictostyleum</a:t>
            </a:r>
            <a:r>
              <a:rPr lang="en-US" i="1" dirty="0"/>
              <a:t> </a:t>
            </a:r>
            <a:r>
              <a:rPr lang="en-US" i="1" dirty="0" err="1"/>
              <a:t>discoideum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Alternate</a:t>
            </a:r>
            <a:r>
              <a:rPr lang="en-US" dirty="0"/>
              <a:t> </a:t>
            </a:r>
            <a:r>
              <a:rPr lang="en-US" dirty="0" smtClean="0"/>
              <a:t>between</a:t>
            </a:r>
          </a:p>
          <a:p>
            <a:pPr lvl="1"/>
            <a:r>
              <a:rPr lang="en-US" dirty="0" smtClean="0"/>
              <a:t>single-celled individual</a:t>
            </a:r>
          </a:p>
          <a:p>
            <a:pPr lvl="1"/>
            <a:r>
              <a:rPr lang="en-US" dirty="0" smtClean="0"/>
              <a:t>multi-celled “slug” &amp; “stalk”</a:t>
            </a:r>
          </a:p>
          <a:p>
            <a:r>
              <a:rPr lang="en-US" dirty="0" smtClean="0"/>
              <a:t>When food gets scarce, send out cyclic AMP signals</a:t>
            </a:r>
          </a:p>
          <a:p>
            <a:r>
              <a:rPr lang="en-US" dirty="0" smtClean="0"/>
              <a:t>How do patterns arise?</a:t>
            </a:r>
            <a:br>
              <a:rPr lang="en-US" dirty="0" smtClean="0"/>
            </a:br>
            <a:r>
              <a:rPr lang="en-US" dirty="0" smtClean="0"/>
              <a:t>(PDEs)</a:t>
            </a:r>
          </a:p>
          <a:p>
            <a:r>
              <a:rPr lang="en-US" dirty="0" smtClean="0"/>
              <a:t>What prevents cheating?</a:t>
            </a:r>
            <a:br>
              <a:rPr lang="en-US" dirty="0" smtClean="0"/>
            </a:br>
            <a:r>
              <a:rPr lang="en-US" dirty="0" smtClean="0"/>
              <a:t>(Evolutionary game theory)</a:t>
            </a:r>
            <a:endParaRPr lang="en-US" dirty="0"/>
          </a:p>
        </p:txBody>
      </p:sp>
      <p:pic>
        <p:nvPicPr>
          <p:cNvPr id="12" name="Content Placeholder 9" descr="dict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1" r="27661"/>
          <a:stretch>
            <a:fillRect/>
          </a:stretch>
        </p:blipFill>
        <p:spPr>
          <a:xfrm>
            <a:off x="5875865" y="4086173"/>
            <a:ext cx="2435578" cy="2729494"/>
          </a:xfrm>
        </p:spPr>
      </p:pic>
    </p:spTree>
    <p:extLst>
      <p:ext uri="{BB962C8B-B14F-4D97-AF65-F5344CB8AC3E}">
        <p14:creationId xmlns:p14="http://schemas.microsoft.com/office/powerpoint/2010/main" val="25787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Slime mold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Too complicated to show here</a:t>
            </a:r>
          </a:p>
          <a:p>
            <a:r>
              <a:rPr lang="en-US" dirty="0" smtClean="0"/>
              <a:t>Predicts which signaling molecule drives patterns</a:t>
            </a:r>
          </a:p>
          <a:p>
            <a:r>
              <a:rPr lang="en-US" dirty="0" smtClean="0"/>
              <a:t>Turning off that gene in model destroys pattern</a:t>
            </a:r>
          </a:p>
          <a:p>
            <a:r>
              <a:rPr lang="en-US" dirty="0" smtClean="0"/>
              <a:t>… and in experiment!</a:t>
            </a:r>
          </a:p>
          <a:p>
            <a:r>
              <a:rPr lang="en-US" dirty="0" smtClean="0">
                <a:hlinkClick r:id="rId2"/>
              </a:rPr>
              <a:t>Palsson et al 1997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495800" y="1417638"/>
            <a:ext cx="4473850" cy="5430987"/>
            <a:chOff x="4495800" y="1417638"/>
            <a:chExt cx="4473850" cy="5430987"/>
          </a:xfrm>
        </p:grpSpPr>
        <p:pic>
          <p:nvPicPr>
            <p:cNvPr id="5" name="Picture 4" descr="dict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417638"/>
              <a:ext cx="4473850" cy="506165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13111" y="6479293"/>
              <a:ext cx="4256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Left: wild-type, right: mutant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93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ecology: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7668"/>
            <a:ext cx="8489244" cy="11853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 strains of </a:t>
            </a:r>
            <a:r>
              <a:rPr lang="en-US" i="1" dirty="0" smtClean="0"/>
              <a:t>E. coli</a:t>
            </a:r>
            <a:r>
              <a:rPr lang="en-US" dirty="0"/>
              <a:t> </a:t>
            </a:r>
            <a:r>
              <a:rPr lang="en-US" dirty="0" smtClean="0"/>
              <a:t>produce </a:t>
            </a:r>
            <a:r>
              <a:rPr lang="en-US" b="1" dirty="0" err="1" smtClean="0"/>
              <a:t>colicin</a:t>
            </a:r>
            <a:r>
              <a:rPr lang="en-US" i="1" dirty="0" smtClean="0"/>
              <a:t> </a:t>
            </a:r>
            <a:r>
              <a:rPr lang="en-US" dirty="0" smtClean="0"/>
              <a:t>(antibacterial)</a:t>
            </a:r>
          </a:p>
          <a:p>
            <a:r>
              <a:rPr lang="en-US" dirty="0" smtClean="0"/>
              <a:t>Poisons </a:t>
            </a:r>
            <a:r>
              <a:rPr lang="en-US" dirty="0" err="1" smtClean="0"/>
              <a:t>neighbours</a:t>
            </a:r>
            <a:endParaRPr lang="en-US" dirty="0" smtClean="0"/>
          </a:p>
          <a:p>
            <a:r>
              <a:rPr lang="en-US" dirty="0" smtClean="0"/>
              <a:t>Energetically expensive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52777" y="2513347"/>
            <a:ext cx="7577667" cy="4344653"/>
            <a:chOff x="352777" y="2513347"/>
            <a:chExt cx="7577667" cy="4344653"/>
          </a:xfrm>
        </p:grpSpPr>
        <p:pic>
          <p:nvPicPr>
            <p:cNvPr id="5" name="Picture 4" descr="colici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77" y="2513347"/>
              <a:ext cx="7577667" cy="43446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94111" y="6488668"/>
              <a:ext cx="2836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3"/>
                </a:rPr>
                <a:t>Chao and Levin 1981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471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62090" cy="4525963"/>
          </a:xfrm>
        </p:spPr>
        <p:txBody>
          <a:bodyPr/>
          <a:lstStyle/>
          <a:p>
            <a:r>
              <a:rPr lang="en-US" dirty="0" smtClean="0"/>
              <a:t>Sub-fields of math biology</a:t>
            </a:r>
          </a:p>
          <a:p>
            <a:r>
              <a:rPr lang="en-US" dirty="0" smtClean="0"/>
              <a:t>Models for spatial patterning</a:t>
            </a:r>
          </a:p>
          <a:p>
            <a:r>
              <a:rPr lang="en-US" dirty="0" smtClean="0"/>
              <a:t>What do math biologists actually do?</a:t>
            </a:r>
          </a:p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5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Colicin</a:t>
            </a:r>
            <a:r>
              <a:rPr lang="en-US" dirty="0" smtClean="0"/>
              <a:t>: spatial competition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622" y="1409171"/>
            <a:ext cx="3925711" cy="5046133"/>
          </a:xfrm>
        </p:spPr>
        <p:txBody>
          <a:bodyPr>
            <a:normAutofit/>
          </a:bodyPr>
          <a:lstStyle/>
          <a:p>
            <a:r>
              <a:rPr lang="en-US" dirty="0" err="1"/>
              <a:t>Colicin</a:t>
            </a:r>
            <a:r>
              <a:rPr lang="en-US" dirty="0"/>
              <a:t> is expensive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olicin</a:t>
            </a:r>
            <a:r>
              <a:rPr lang="en-US" dirty="0"/>
              <a:t>-resistant but non-producing </a:t>
            </a:r>
            <a:r>
              <a:rPr lang="en-US" dirty="0" smtClean="0"/>
              <a:t>strains</a:t>
            </a:r>
            <a:r>
              <a:rPr lang="en-US" dirty="0"/>
              <a:t> </a:t>
            </a:r>
            <a:r>
              <a:rPr lang="en-US" dirty="0" smtClean="0"/>
              <a:t>beat </a:t>
            </a:r>
            <a:r>
              <a:rPr lang="en-US" dirty="0" err="1"/>
              <a:t>colicin</a:t>
            </a:r>
            <a:r>
              <a:rPr lang="en-US" dirty="0"/>
              <a:t> producers</a:t>
            </a:r>
          </a:p>
          <a:p>
            <a:r>
              <a:rPr lang="en-US" dirty="0"/>
              <a:t>Rock</a:t>
            </a:r>
            <a:r>
              <a:rPr lang="en-US" dirty="0" smtClean="0"/>
              <a:t>-paper-scissors</a:t>
            </a:r>
            <a:endParaRPr lang="en-US" dirty="0"/>
          </a:p>
          <a:p>
            <a:r>
              <a:rPr lang="en-US" dirty="0" smtClean="0"/>
              <a:t>Spatial structure </a:t>
            </a:r>
            <a:r>
              <a:rPr lang="en-US" i="1" dirty="0" smtClean="0"/>
              <a:t>and</a:t>
            </a:r>
            <a:r>
              <a:rPr lang="en-US" dirty="0" smtClean="0"/>
              <a:t> discrete individuals required for coexistence</a:t>
            </a:r>
          </a:p>
        </p:txBody>
      </p:sp>
      <p:pic>
        <p:nvPicPr>
          <p:cNvPr id="5" name="Picture 4" descr="colicin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29" y="1409171"/>
            <a:ext cx="4388471" cy="4366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1556" y="6335889"/>
            <a:ext cx="233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Durrett and Levin 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4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94"/>
            <a:ext cx="8229600" cy="1143000"/>
          </a:xfrm>
        </p:spPr>
        <p:txBody>
          <a:bodyPr/>
          <a:lstStyle/>
          <a:p>
            <a:r>
              <a:rPr lang="en-US" dirty="0" smtClean="0"/>
              <a:t>Resource use: game theory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2222" y="1255889"/>
            <a:ext cx="3993445" cy="5418667"/>
          </a:xfrm>
        </p:spPr>
        <p:txBody>
          <a:bodyPr/>
          <a:lstStyle/>
          <a:p>
            <a:r>
              <a:rPr lang="en-US" dirty="0" smtClean="0"/>
              <a:t>“Cooperators” produce enzymes to break down sugars and release them into the environment</a:t>
            </a:r>
          </a:p>
          <a:p>
            <a:r>
              <a:rPr lang="en-US" dirty="0"/>
              <a:t>Model and experiment: “cooperators” win at boundary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ip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44" y="1255889"/>
            <a:ext cx="3191933" cy="5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puzzle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41800" cy="5060244"/>
          </a:xfrm>
        </p:spPr>
        <p:txBody>
          <a:bodyPr>
            <a:normAutofit/>
          </a:bodyPr>
          <a:lstStyle/>
          <a:p>
            <a:r>
              <a:rPr lang="en-US" dirty="0" smtClean="0"/>
              <a:t>Stock photo</a:t>
            </a:r>
            <a:br>
              <a:rPr lang="en-US" dirty="0" smtClean="0"/>
            </a:br>
            <a:r>
              <a:rPr lang="en-US" dirty="0" smtClean="0"/>
              <a:t>(from </a:t>
            </a:r>
            <a:r>
              <a:rPr lang="en-US" dirty="0" err="1" smtClean="0"/>
              <a:t>a</a:t>
            </a:r>
            <a:r>
              <a:rPr lang="en-US" dirty="0" err="1" smtClean="0">
                <a:hlinkClick r:id="rId2"/>
              </a:rPr>
              <a:t>CBC</a:t>
            </a:r>
            <a:r>
              <a:rPr lang="en-US" dirty="0" smtClean="0">
                <a:hlinkClick r:id="rId2"/>
              </a:rPr>
              <a:t> programme on antibiotic resistance</a:t>
            </a:r>
            <a:r>
              <a:rPr lang="en-US" dirty="0" smtClean="0"/>
              <a:t> )</a:t>
            </a:r>
          </a:p>
          <a:p>
            <a:r>
              <a:rPr lang="en-US" dirty="0" smtClean="0"/>
              <a:t>Is it real?</a:t>
            </a:r>
          </a:p>
          <a:p>
            <a:r>
              <a:rPr lang="en-US" dirty="0" smtClean="0"/>
              <a:t>What mechanisms are required to produce these patterns?</a:t>
            </a:r>
          </a:p>
          <a:p>
            <a:pPr lvl="1"/>
            <a:r>
              <a:rPr lang="en-US" dirty="0" smtClean="0"/>
              <a:t>Non-local dispersal?</a:t>
            </a:r>
          </a:p>
          <a:p>
            <a:pPr lvl="1"/>
            <a:r>
              <a:rPr lang="en-US" dirty="0" smtClean="0"/>
              <a:t>Non-local competition?</a:t>
            </a:r>
          </a:p>
          <a:p>
            <a:endParaRPr lang="en-US" dirty="0"/>
          </a:p>
        </p:txBody>
      </p:sp>
      <p:pic>
        <p:nvPicPr>
          <p:cNvPr id="7" name="Content Placeholder 4" descr="dazeley_bacteria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16608"/>
          <a:stretch>
            <a:fillRect/>
          </a:stretch>
        </p:blipFill>
        <p:spPr>
          <a:xfrm>
            <a:off x="4984045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73574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56" y="83608"/>
            <a:ext cx="8229600" cy="1143000"/>
          </a:xfrm>
        </p:spPr>
        <p:txBody>
          <a:bodyPr/>
          <a:lstStyle/>
          <a:p>
            <a:r>
              <a:rPr lang="en-US" dirty="0" smtClean="0"/>
              <a:t>Ecology: tiger bush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874911" cy="4525963"/>
          </a:xfrm>
        </p:spPr>
        <p:txBody>
          <a:bodyPr/>
          <a:lstStyle/>
          <a:p>
            <a:r>
              <a:rPr lang="en-US" dirty="0" smtClean="0"/>
              <a:t>Vegetation pattern of semi-arid regions</a:t>
            </a:r>
          </a:p>
          <a:p>
            <a:r>
              <a:rPr lang="en-US" dirty="0" smtClean="0"/>
              <a:t>Ranges from stripy to patchy</a:t>
            </a:r>
          </a:p>
          <a:p>
            <a:r>
              <a:rPr lang="en-US" dirty="0" smtClean="0"/>
              <a:t>What’s going on?</a:t>
            </a:r>
          </a:p>
          <a:p>
            <a:r>
              <a:rPr lang="en-US" dirty="0" smtClean="0"/>
              <a:t>Too big/slow for experiments</a:t>
            </a:r>
            <a:endParaRPr lang="en-US" dirty="0"/>
          </a:p>
        </p:txBody>
      </p:sp>
      <p:pic>
        <p:nvPicPr>
          <p:cNvPr id="5" name="Picture 4" descr="t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34" y="1191859"/>
            <a:ext cx="3622322" cy="53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8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Tiger bush: conceptual model</a:t>
            </a:r>
            <a:endParaRPr lang="en-US" dirty="0"/>
          </a:p>
        </p:txBody>
      </p:sp>
      <p:pic>
        <p:nvPicPr>
          <p:cNvPr id="9" name="Picture 8" descr="tigerbu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88" y="1539522"/>
            <a:ext cx="5129389" cy="50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Tiger bush: math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6839"/>
            <a:ext cx="7826022" cy="1546577"/>
          </a:xfrm>
        </p:spPr>
        <p:txBody>
          <a:bodyPr/>
          <a:lstStyle/>
          <a:p>
            <a:r>
              <a:rPr lang="en-US" dirty="0" smtClean="0"/>
              <a:t>Another simple PDE model (</a:t>
            </a:r>
            <a:r>
              <a:rPr lang="en-US" dirty="0" err="1" smtClean="0"/>
              <a:t>Klausmeier</a:t>
            </a:r>
            <a:r>
              <a:rPr lang="en-US" dirty="0" smtClean="0"/>
              <a:t> 1999)</a:t>
            </a:r>
          </a:p>
          <a:p>
            <a:r>
              <a:rPr lang="en-US" dirty="0" smtClean="0"/>
              <a:t>Both </a:t>
            </a:r>
            <a:r>
              <a:rPr lang="en-US" i="1" dirty="0" smtClean="0"/>
              <a:t>diffusion </a:t>
            </a:r>
            <a:r>
              <a:rPr lang="en-US" dirty="0" smtClean="0"/>
              <a:t>(spread, ∂</a:t>
            </a:r>
            <a:r>
              <a:rPr lang="en-US" baseline="30000" dirty="0" smtClean="0"/>
              <a:t>2</a:t>
            </a:r>
            <a:r>
              <a:rPr lang="en-US" i="1" dirty="0" smtClean="0"/>
              <a:t>u</a:t>
            </a:r>
            <a:r>
              <a:rPr lang="en-US" dirty="0" smtClean="0"/>
              <a:t>/∂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)  and </a:t>
            </a:r>
            <a:r>
              <a:rPr lang="en-US" i="1" dirty="0" smtClean="0"/>
              <a:t>advection</a:t>
            </a:r>
            <a:r>
              <a:rPr lang="en-US" dirty="0" smtClean="0"/>
              <a:t> (directional movement, ∂</a:t>
            </a:r>
            <a:r>
              <a:rPr lang="en-US" i="1" dirty="0" smtClean="0"/>
              <a:t>w</a:t>
            </a:r>
            <a:r>
              <a:rPr lang="en-US" dirty="0" smtClean="0"/>
              <a:t>/</a:t>
            </a:r>
            <a:r>
              <a:rPr lang="en-US" dirty="0"/>
              <a:t>∂</a:t>
            </a:r>
            <a:r>
              <a:rPr lang="en-US" i="1" dirty="0" smtClean="0"/>
              <a:t>x</a:t>
            </a:r>
            <a:r>
              <a:rPr lang="en-US" dirty="0" smtClean="0"/>
              <a:t> )</a:t>
            </a:r>
          </a:p>
          <a:p>
            <a:endParaRPr lang="en-US" dirty="0"/>
          </a:p>
        </p:txBody>
      </p:sp>
      <p:pic>
        <p:nvPicPr>
          <p:cNvPr id="5" name="Picture 4" descr="klausmeier_eq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777"/>
            <a:ext cx="9120439" cy="37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math biology actually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51800" cy="4890911"/>
          </a:xfrm>
        </p:spPr>
        <p:txBody>
          <a:bodyPr>
            <a:normAutofit/>
          </a:bodyPr>
          <a:lstStyle/>
          <a:p>
            <a:r>
              <a:rPr lang="en-US" dirty="0" smtClean="0"/>
              <a:t>Applied math; basic </a:t>
            </a:r>
            <a:r>
              <a:rPr lang="en-US" i="1" dirty="0" smtClean="0"/>
              <a:t>or</a:t>
            </a:r>
            <a:r>
              <a:rPr lang="en-US" dirty="0" smtClean="0"/>
              <a:t> applied biology</a:t>
            </a:r>
            <a:endParaRPr lang="en-US" dirty="0"/>
          </a:p>
          <a:p>
            <a:r>
              <a:rPr lang="en-US" dirty="0" smtClean="0"/>
              <a:t>Write down equations that describe how the system works</a:t>
            </a:r>
          </a:p>
          <a:p>
            <a:r>
              <a:rPr lang="en-US" dirty="0" smtClean="0"/>
              <a:t>Try to solve them</a:t>
            </a:r>
          </a:p>
          <a:p>
            <a:r>
              <a:rPr lang="en-US" dirty="0" smtClean="0"/>
              <a:t>Fail</a:t>
            </a:r>
          </a:p>
          <a:p>
            <a:r>
              <a:rPr lang="en-US" dirty="0" smtClean="0"/>
              <a:t>Do something else</a:t>
            </a:r>
          </a:p>
          <a:p>
            <a:r>
              <a:rPr lang="en-US" dirty="0" smtClean="0"/>
              <a:t>Try to figure out what the results mean</a:t>
            </a:r>
          </a:p>
          <a:p>
            <a:r>
              <a:rPr lang="en-US" dirty="0" smtClean="0"/>
              <a:t>Estimate parameters</a:t>
            </a:r>
          </a:p>
          <a:p>
            <a:r>
              <a:rPr lang="en-US" dirty="0" smtClean="0"/>
              <a:t>Try to figure out what the results really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9046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5864578" cy="4708525"/>
          </a:xfrm>
        </p:spPr>
        <p:txBody>
          <a:bodyPr/>
          <a:lstStyle/>
          <a:p>
            <a:r>
              <a:rPr lang="en-US" dirty="0" smtClean="0"/>
              <a:t>Approximation (e.g. Taylor expansion; </a:t>
            </a:r>
            <a:r>
              <a:rPr lang="en-US" i="1" dirty="0" smtClean="0"/>
              <a:t>perturbation analysis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Analysis (prove existence and uniqueness of solutions)</a:t>
            </a:r>
          </a:p>
          <a:p>
            <a:r>
              <a:rPr lang="en-US" dirty="0" smtClean="0"/>
              <a:t>Numerical solutions</a:t>
            </a:r>
          </a:p>
          <a:p>
            <a:r>
              <a:rPr lang="en-US" dirty="0" smtClean="0"/>
              <a:t>Stochastic models</a:t>
            </a:r>
          </a:p>
          <a:p>
            <a:r>
              <a:rPr lang="en-US" dirty="0" smtClean="0"/>
              <a:t>Search and optimization algorithms</a:t>
            </a:r>
          </a:p>
          <a:p>
            <a:r>
              <a:rPr lang="en-US" dirty="0" smtClean="0"/>
              <a:t>Statistical analysis;</a:t>
            </a:r>
            <a:br>
              <a:rPr lang="en-US" dirty="0" smtClean="0"/>
            </a:br>
            <a:r>
              <a:rPr lang="en-US" dirty="0" smtClean="0"/>
              <a:t>parameter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9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and stability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34356" cy="2901243"/>
          </a:xfrm>
        </p:spPr>
        <p:txBody>
          <a:bodyPr/>
          <a:lstStyle/>
          <a:p>
            <a:r>
              <a:rPr lang="en-US" dirty="0" smtClean="0"/>
              <a:t>SIR (susceptible/</a:t>
            </a:r>
            <a:br>
              <a:rPr lang="en-US" dirty="0" smtClean="0"/>
            </a:br>
            <a:r>
              <a:rPr lang="en-US" dirty="0" smtClean="0"/>
              <a:t>infected/</a:t>
            </a:r>
            <a:br>
              <a:rPr lang="en-US" dirty="0" smtClean="0"/>
            </a:br>
            <a:r>
              <a:rPr lang="en-US" dirty="0" smtClean="0"/>
              <a:t>recovered)</a:t>
            </a:r>
            <a:br>
              <a:rPr lang="en-US" dirty="0" smtClean="0"/>
            </a:br>
            <a:r>
              <a:rPr lang="en-US" dirty="0" smtClean="0"/>
              <a:t>equations</a:t>
            </a:r>
          </a:p>
        </p:txBody>
      </p:sp>
      <p:graphicFrame>
        <p:nvGraphicFramePr>
          <p:cNvPr id="7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7905318"/>
              </p:ext>
            </p:extLst>
          </p:nvPr>
        </p:nvGraphicFramePr>
        <p:xfrm>
          <a:off x="5828594" y="1535290"/>
          <a:ext cx="3168650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3" imgW="863600" imgH="1206500" progId="Equation.3">
                  <p:embed/>
                </p:oleObj>
              </mc:Choice>
              <mc:Fallback>
                <p:oleObj name="Equation" r:id="rId3" imgW="8636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8594" y="1535290"/>
                        <a:ext cx="3168650" cy="442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497297" y="1676964"/>
            <a:ext cx="1695591" cy="3981027"/>
            <a:chOff x="3497297" y="1676964"/>
            <a:chExt cx="1695591" cy="3981027"/>
          </a:xfrm>
        </p:grpSpPr>
        <p:sp>
          <p:nvSpPr>
            <p:cNvPr id="8" name="Rounded Rectangle 7"/>
            <p:cNvSpPr/>
            <p:nvPr/>
          </p:nvSpPr>
          <p:spPr>
            <a:xfrm>
              <a:off x="3497297" y="1676964"/>
              <a:ext cx="1695591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497297" y="3240475"/>
              <a:ext cx="1695591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97297" y="4835031"/>
              <a:ext cx="1695591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R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>
              <a:stCxn id="8" idx="2"/>
              <a:endCxn id="11" idx="0"/>
            </p:cNvCxnSpPr>
            <p:nvPr/>
          </p:nvCxnSpPr>
          <p:spPr>
            <a:xfrm>
              <a:off x="4345093" y="2499924"/>
              <a:ext cx="0" cy="740551"/>
            </a:xfrm>
            <a:prstGeom prst="line">
              <a:avLst/>
            </a:prstGeom>
            <a:ln w="127000"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41142" y="4094480"/>
              <a:ext cx="0" cy="740551"/>
            </a:xfrm>
            <a:prstGeom prst="line">
              <a:avLst/>
            </a:prstGeom>
            <a:ln w="127000"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410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7670801" cy="2266244"/>
          </a:xfrm>
        </p:spPr>
        <p:txBody>
          <a:bodyPr/>
          <a:lstStyle/>
          <a:p>
            <a:r>
              <a:rPr lang="en-US" dirty="0" smtClean="0"/>
              <a:t>Equilibrium (“trivial”, “disease-free”): </a:t>
            </a:r>
            <a:r>
              <a:rPr lang="en-US" i="1" dirty="0" smtClean="0"/>
              <a:t>I</a:t>
            </a:r>
            <a:r>
              <a:rPr lang="en-US" i="1" baseline="30000" dirty="0" smtClean="0"/>
              <a:t>*</a:t>
            </a:r>
            <a:r>
              <a:rPr lang="en-US" dirty="0" smtClean="0"/>
              <a:t>=0</a:t>
            </a:r>
          </a:p>
          <a:p>
            <a:r>
              <a:rPr lang="en-US" dirty="0" smtClean="0"/>
              <a:t>What if </a:t>
            </a:r>
            <a:r>
              <a:rPr lang="en-US" i="1" dirty="0" smtClean="0"/>
              <a:t>I </a:t>
            </a:r>
            <a:r>
              <a:rPr lang="en-US" dirty="0" smtClean="0"/>
              <a:t>is </a:t>
            </a:r>
            <a:r>
              <a:rPr lang="en-US" b="1" dirty="0" smtClean="0"/>
              <a:t>small</a:t>
            </a:r>
            <a:r>
              <a:rPr lang="en-US" dirty="0" smtClean="0"/>
              <a:t> but not zero?</a:t>
            </a:r>
          </a:p>
          <a:p>
            <a:r>
              <a:rPr lang="en-US" dirty="0" err="1" smtClean="0"/>
              <a:t>dI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(βS-</a:t>
            </a:r>
            <a:r>
              <a:rPr lang="en-US" dirty="0" err="1" smtClean="0"/>
              <a:t>γ</a:t>
            </a:r>
            <a:r>
              <a:rPr lang="en-US" dirty="0" smtClean="0"/>
              <a:t>)I</a:t>
            </a:r>
          </a:p>
          <a:p>
            <a:r>
              <a:rPr lang="en-US" dirty="0" smtClean="0"/>
              <a:t>If I stays small, S approximately constant then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49893"/>
              </p:ext>
            </p:extLst>
          </p:nvPr>
        </p:nvGraphicFramePr>
        <p:xfrm>
          <a:off x="1839367" y="3668889"/>
          <a:ext cx="2897826" cy="20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3" imgW="1231900" imgH="850900" progId="Equation.3">
                  <p:embed/>
                </p:oleObj>
              </mc:Choice>
              <mc:Fallback>
                <p:oleObj name="Equation" r:id="rId3" imgW="12319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9367" y="3668889"/>
                        <a:ext cx="2897826" cy="200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5555" y="5940778"/>
            <a:ext cx="8099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I</a:t>
            </a:r>
            <a:r>
              <a:rPr lang="en-US" sz="2600" dirty="0" smtClean="0"/>
              <a:t> increases exponentially if βS&gt;</a:t>
            </a:r>
            <a:r>
              <a:rPr lang="en-US" sz="2600" dirty="0" err="1" smtClean="0"/>
              <a:t>γ</a:t>
            </a:r>
            <a:r>
              <a:rPr lang="en-US" sz="2600" dirty="0" smtClean="0"/>
              <a:t>: equilibrium is </a:t>
            </a:r>
            <a:r>
              <a:rPr lang="en-US" sz="2600" i="1" dirty="0" smtClean="0"/>
              <a:t>unstable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700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57716" cy="4525963"/>
          </a:xfrm>
        </p:spPr>
        <p:txBody>
          <a:bodyPr/>
          <a:lstStyle/>
          <a:p>
            <a:r>
              <a:rPr lang="en-US" dirty="0" smtClean="0"/>
              <a:t>Almost </a:t>
            </a:r>
            <a:r>
              <a:rPr lang="en-US" i="1" dirty="0" smtClean="0"/>
              <a:t>every</a:t>
            </a:r>
            <a:r>
              <a:rPr lang="en-US" dirty="0" smtClean="0"/>
              <a:t> biological field</a:t>
            </a:r>
            <a:br>
              <a:rPr lang="en-US" dirty="0" smtClean="0"/>
            </a:br>
            <a:r>
              <a:rPr lang="en-US" dirty="0" smtClean="0"/>
              <a:t>(bias toward human-health-related: </a:t>
            </a:r>
            <a:r>
              <a:rPr lang="en-US" i="1" dirty="0" smtClean="0"/>
              <a:t>systems biology</a:t>
            </a:r>
            <a:r>
              <a:rPr lang="en-US" dirty="0" smtClean="0"/>
              <a:t>)</a:t>
            </a:r>
          </a:p>
          <a:p>
            <a:r>
              <a:rPr lang="en-US" dirty="0" smtClean="0"/>
              <a:t>[computational/mathematical/quantitative] ×</a:t>
            </a:r>
            <a:br>
              <a:rPr lang="en-US" dirty="0" smtClean="0"/>
            </a:br>
            <a:r>
              <a:rPr lang="en-US" dirty="0" smtClean="0"/>
              <a:t>       {neurobiology, ecology, genetics, immunology …}</a:t>
            </a:r>
          </a:p>
          <a:p>
            <a:r>
              <a:rPr lang="en-US" dirty="0" smtClean="0"/>
              <a:t>Most mathematical fields </a:t>
            </a:r>
            <a:br>
              <a:rPr lang="en-US" dirty="0" smtClean="0"/>
            </a:br>
            <a:r>
              <a:rPr lang="en-US" dirty="0" smtClean="0"/>
              <a:t>(bias towards applied math)</a:t>
            </a:r>
          </a:p>
          <a:p>
            <a:r>
              <a:rPr lang="en-US" dirty="0" smtClean="0"/>
              <a:t>Overlaps with statistics, computer science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bioinformatics</a:t>
            </a:r>
            <a:r>
              <a:rPr lang="en-US" dirty="0" smtClean="0"/>
              <a:t>: genetics, comp </a:t>
            </a:r>
            <a:r>
              <a:rPr lang="en-US" dirty="0" err="1" smtClean="0"/>
              <a:t>sci</a:t>
            </a:r>
            <a:r>
              <a:rPr lang="en-US" dirty="0" smtClean="0"/>
              <a:t>, statistics, math)</a:t>
            </a:r>
          </a:p>
        </p:txBody>
      </p:sp>
    </p:spTree>
    <p:extLst>
      <p:ext uri="{BB962C8B-B14F-4D97-AF65-F5344CB8AC3E}">
        <p14:creationId xmlns:p14="http://schemas.microsoft.com/office/powerpoint/2010/main" val="219832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analysis: Turing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645" y="1600201"/>
            <a:ext cx="7572022" cy="4425244"/>
          </a:xfrm>
        </p:spPr>
        <p:txBody>
          <a:bodyPr/>
          <a:lstStyle/>
          <a:p>
            <a:r>
              <a:rPr lang="en-US" dirty="0" smtClean="0"/>
              <a:t>Write down equations</a:t>
            </a:r>
          </a:p>
          <a:p>
            <a:r>
              <a:rPr lang="en-US" i="1" dirty="0" smtClean="0"/>
              <a:t>Homogeneous state</a:t>
            </a:r>
            <a:r>
              <a:rPr lang="en-US" dirty="0" smtClean="0"/>
              <a:t> is an equilibrium state</a:t>
            </a:r>
          </a:p>
          <a:p>
            <a:r>
              <a:rPr lang="en-US" dirty="0" smtClean="0"/>
              <a:t>Allow small perturbation</a:t>
            </a:r>
          </a:p>
          <a:p>
            <a:r>
              <a:rPr lang="en-US" dirty="0" smtClean="0"/>
              <a:t>Calculate growth or decay of perturbations </a:t>
            </a:r>
            <a:br>
              <a:rPr lang="en-US" dirty="0" smtClean="0"/>
            </a:br>
            <a:r>
              <a:rPr lang="en-US" i="1" dirty="0" smtClean="0"/>
              <a:t>as a function of wavelength</a:t>
            </a:r>
          </a:p>
          <a:p>
            <a:r>
              <a:rPr lang="en-US" dirty="0" smtClean="0"/>
              <a:t>Find </a:t>
            </a:r>
            <a:r>
              <a:rPr lang="en-US" i="1" dirty="0" smtClean="0"/>
              <a:t>least stable</a:t>
            </a:r>
            <a:r>
              <a:rPr lang="en-US" dirty="0" smtClean="0"/>
              <a:t> wavelength: if it’s unstable, then pattern grows (at least initially)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3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8111"/>
            <a:ext cx="8229600" cy="1248305"/>
          </a:xfrm>
        </p:spPr>
        <p:txBody>
          <a:bodyPr/>
          <a:lstStyle/>
          <a:p>
            <a:r>
              <a:rPr lang="en-US" dirty="0" smtClean="0"/>
              <a:t>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194"/>
            <a:ext cx="4044244" cy="5144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Essential</a:t>
            </a:r>
          </a:p>
          <a:p>
            <a:r>
              <a:rPr lang="en-US" dirty="0" smtClean="0"/>
              <a:t>Calculus (1XX3)</a:t>
            </a:r>
          </a:p>
          <a:p>
            <a:r>
              <a:rPr lang="en-US" dirty="0" smtClean="0"/>
              <a:t>Ordinary differential equations (2C03)</a:t>
            </a:r>
          </a:p>
          <a:p>
            <a:r>
              <a:rPr lang="en-US" dirty="0" smtClean="0"/>
              <a:t>Linear algebra (1B03)</a:t>
            </a:r>
          </a:p>
          <a:p>
            <a:r>
              <a:rPr lang="en-US" dirty="0" smtClean="0"/>
              <a:t>Probability and statistics (STATS 2D03, 2MB3)</a:t>
            </a:r>
          </a:p>
          <a:p>
            <a:r>
              <a:rPr lang="en-US" dirty="0" smtClean="0"/>
              <a:t>Intro to modeling (3MB3)</a:t>
            </a:r>
          </a:p>
          <a:p>
            <a:r>
              <a:rPr lang="en-US" dirty="0" smtClean="0"/>
              <a:t>Some programming course (1MP3 or ?)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617156" y="1014942"/>
            <a:ext cx="4526844" cy="5285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Useful</a:t>
            </a:r>
          </a:p>
          <a:p>
            <a:r>
              <a:rPr lang="en-US" dirty="0"/>
              <a:t>Numerical analysis (2T03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More calculus (1XX3)</a:t>
            </a:r>
          </a:p>
          <a:p>
            <a:r>
              <a:rPr lang="en-US" dirty="0" smtClean="0"/>
              <a:t>More ODEs (3F03)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lin</a:t>
            </a:r>
            <a:r>
              <a:rPr lang="en-US" dirty="0" smtClean="0"/>
              <a:t> </a:t>
            </a:r>
            <a:r>
              <a:rPr lang="en-US" dirty="0" err="1" smtClean="0"/>
              <a:t>alg</a:t>
            </a:r>
            <a:r>
              <a:rPr lang="en-US" dirty="0" smtClean="0"/>
              <a:t> (2R03)</a:t>
            </a:r>
          </a:p>
          <a:p>
            <a:r>
              <a:rPr lang="en-US" dirty="0" smtClean="0"/>
              <a:t>PDEs (3FF3)</a:t>
            </a:r>
          </a:p>
          <a:p>
            <a:r>
              <a:rPr lang="en-US" dirty="0" smtClean="0"/>
              <a:t>Stochastic processes (STATS 3U03)</a:t>
            </a:r>
          </a:p>
          <a:p>
            <a:r>
              <a:rPr lang="en-US" dirty="0" smtClean="0"/>
              <a:t>Analysis (3A03)</a:t>
            </a:r>
          </a:p>
          <a:p>
            <a:r>
              <a:rPr lang="en-US" dirty="0" err="1" smtClean="0"/>
              <a:t>Combinatorics</a:t>
            </a:r>
            <a:r>
              <a:rPr lang="en-US" dirty="0" smtClean="0"/>
              <a:t> (3U03)</a:t>
            </a:r>
          </a:p>
          <a:p>
            <a:r>
              <a:rPr lang="en-US" dirty="0" smtClean="0"/>
              <a:t>Math biology! (4MB3)</a:t>
            </a:r>
          </a:p>
        </p:txBody>
      </p:sp>
    </p:spTree>
    <p:extLst>
      <p:ext uri="{BB962C8B-B14F-4D97-AF65-F5344CB8AC3E}">
        <p14:creationId xmlns:p14="http://schemas.microsoft.com/office/powerpoint/2010/main" val="165699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I’ve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Understanding measles dynamics</a:t>
            </a:r>
            <a:endParaRPr lang="en-US" dirty="0"/>
          </a:p>
          <a:p>
            <a:r>
              <a:rPr lang="en-US" dirty="0" smtClean="0"/>
              <a:t>Eco-evolutionary dynamics of virulence</a:t>
            </a:r>
          </a:p>
          <a:p>
            <a:r>
              <a:rPr lang="en-US" dirty="0" smtClean="0"/>
              <a:t>Spatial pattern formation in ecological systems, and feedback on competition</a:t>
            </a:r>
          </a:p>
          <a:p>
            <a:r>
              <a:rPr lang="en-US" dirty="0" smtClean="0"/>
              <a:t>Spatial epidemic patterns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genetic markers to estimate sea turtle movements</a:t>
            </a:r>
          </a:p>
          <a:p>
            <a:r>
              <a:rPr lang="en-US" dirty="0" smtClean="0"/>
              <a:t>Movement </a:t>
            </a:r>
            <a:r>
              <a:rPr lang="en-US" dirty="0" err="1" smtClean="0"/>
              <a:t>behaviour</a:t>
            </a:r>
            <a:r>
              <a:rPr lang="en-US" dirty="0" smtClean="0"/>
              <a:t> of Florida panthers</a:t>
            </a:r>
          </a:p>
          <a:p>
            <a:r>
              <a:rPr lang="en-US" dirty="0" smtClean="0"/>
              <a:t>Carbon cycling in terrestrial ecosystems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6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 resources @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4390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Biology &amp; math </a:t>
            </a:r>
            <a:r>
              <a:rPr lang="en-US" dirty="0" err="1" smtClean="0">
                <a:hlinkClick r:id="rId2"/>
              </a:rPr>
              <a:t>honours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programme</a:t>
            </a:r>
            <a:endParaRPr lang="en-US" dirty="0" smtClean="0"/>
          </a:p>
          <a:p>
            <a:r>
              <a:rPr lang="en-US" dirty="0" smtClean="0"/>
              <a:t>Courses: </a:t>
            </a:r>
          </a:p>
          <a:p>
            <a:pPr lvl="1"/>
            <a:r>
              <a:rPr lang="en-US" dirty="0" smtClean="0"/>
              <a:t>MATH 1B03 (linear algebra), 2X03 (advanced calculus)</a:t>
            </a:r>
            <a:r>
              <a:rPr lang="en-US" dirty="0"/>
              <a:t>;</a:t>
            </a:r>
            <a:r>
              <a:rPr lang="en-US" dirty="0" smtClean="0"/>
              <a:t> 2R03 (differential equations); 3MB3 (intro to modeling); BIO 3S03, 3SS3, 3FF3</a:t>
            </a:r>
          </a:p>
          <a:p>
            <a:r>
              <a:rPr lang="en-US" dirty="0" smtClean="0"/>
              <a:t>People: </a:t>
            </a:r>
          </a:p>
          <a:p>
            <a:pPr lvl="1"/>
            <a:r>
              <a:rPr lang="en-US" dirty="0" smtClean="0"/>
              <a:t>Math &amp; stats: </a:t>
            </a:r>
            <a:r>
              <a:rPr lang="en-US" smtClean="0"/>
              <a:t>Bolker, Earn</a:t>
            </a:r>
            <a:r>
              <a:rPr lang="en-US" dirty="0" smtClean="0"/>
              <a:t>, </a:t>
            </a:r>
            <a:r>
              <a:rPr lang="en-US" dirty="0" err="1" smtClean="0"/>
              <a:t>Lovric</a:t>
            </a:r>
            <a:r>
              <a:rPr lang="en-US" dirty="0" smtClean="0"/>
              <a:t>, </a:t>
            </a:r>
            <a:r>
              <a:rPr lang="en-US" dirty="0" err="1" smtClean="0"/>
              <a:t>Wolkowicz</a:t>
            </a:r>
            <a:endParaRPr lang="en-US" dirty="0" smtClean="0"/>
          </a:p>
          <a:p>
            <a:pPr lvl="1"/>
            <a:r>
              <a:rPr lang="en-US" dirty="0" smtClean="0"/>
              <a:t>Bio: Bolker, </a:t>
            </a:r>
            <a:r>
              <a:rPr lang="en-US" dirty="0" err="1" smtClean="0"/>
              <a:t>Dushoff</a:t>
            </a:r>
            <a:r>
              <a:rPr lang="en-US" dirty="0" smtClean="0"/>
              <a:t>, Golding, Stone</a:t>
            </a:r>
          </a:p>
          <a:p>
            <a:pPr lvl="1"/>
            <a:r>
              <a:rPr lang="en-US" dirty="0" smtClean="0"/>
              <a:t>Biophysics: Higgs</a:t>
            </a:r>
          </a:p>
          <a:p>
            <a:pPr lvl="1"/>
            <a:r>
              <a:rPr lang="en-US" dirty="0" smtClean="0"/>
              <a:t>PNB: Becker</a:t>
            </a:r>
          </a:p>
          <a:p>
            <a:pPr lvl="1"/>
            <a:r>
              <a:rPr lang="en-US" dirty="0" smtClean="0"/>
              <a:t>probably others I’m forgetting!</a:t>
            </a:r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ms.mcmaster.ca/mathbiol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46800" cy="4679244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Recent </a:t>
            </a:r>
            <a:r>
              <a:rPr lang="en-US" dirty="0"/>
              <a:t>journal articles: </a:t>
            </a:r>
            <a:r>
              <a:rPr lang="en-US" dirty="0">
                <a:hlinkClick r:id="rId2"/>
              </a:rPr>
              <a:t>tinyurl.com/biomath000</a:t>
            </a:r>
            <a:endParaRPr lang="en-US" dirty="0"/>
          </a:p>
          <a:p>
            <a:pPr lvl="2"/>
            <a:r>
              <a:rPr lang="en-US" dirty="0"/>
              <a:t>K. Sigmund, </a:t>
            </a:r>
            <a:r>
              <a:rPr lang="en-US" i="1" dirty="0"/>
              <a:t>Games of Life</a:t>
            </a:r>
          </a:p>
          <a:p>
            <a:pPr lvl="2"/>
            <a:r>
              <a:rPr lang="en-US" dirty="0"/>
              <a:t>R. Dawkins, </a:t>
            </a:r>
            <a:r>
              <a:rPr lang="en-US" i="1" dirty="0"/>
              <a:t>The Selfish Gene</a:t>
            </a:r>
          </a:p>
          <a:p>
            <a:pPr lvl="2"/>
            <a:r>
              <a:rPr lang="en-US" dirty="0"/>
              <a:t>H. </a:t>
            </a:r>
            <a:r>
              <a:rPr lang="en-US" dirty="0" err="1"/>
              <a:t>Kokko</a:t>
            </a:r>
            <a:r>
              <a:rPr lang="en-US" dirty="0"/>
              <a:t>, </a:t>
            </a:r>
            <a:r>
              <a:rPr lang="en-US" i="1" dirty="0"/>
              <a:t>Modeling for Field Biologists and other Interesting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9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Sub-fields</a:t>
            </a:r>
            <a:br>
              <a:rPr lang="en-US" dirty="0" smtClean="0"/>
            </a:br>
            <a:r>
              <a:rPr lang="en-US" sz="3300" dirty="0" smtClean="0"/>
              <a:t>(from </a:t>
            </a:r>
            <a:r>
              <a:rPr lang="en-US" sz="3300" dirty="0" smtClean="0">
                <a:hlinkClick r:id="rId2"/>
              </a:rPr>
              <a:t>PubMed search</a:t>
            </a:r>
            <a:r>
              <a:rPr lang="en-US" sz="3300" dirty="0" smtClean="0"/>
              <a:t>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Biology</a:t>
            </a:r>
          </a:p>
          <a:p>
            <a:r>
              <a:rPr lang="en-US" dirty="0" smtClean="0"/>
              <a:t>Evolution of domesticated animals</a:t>
            </a:r>
          </a:p>
          <a:p>
            <a:r>
              <a:rPr lang="en-US" dirty="0" smtClean="0"/>
              <a:t>Molecular biology of seed germination</a:t>
            </a:r>
          </a:p>
          <a:p>
            <a:r>
              <a:rPr lang="en-US" dirty="0" smtClean="0"/>
              <a:t>Neurobiology and brain energy use</a:t>
            </a:r>
          </a:p>
          <a:p>
            <a:r>
              <a:rPr lang="en-US" dirty="0" smtClean="0"/>
              <a:t>Gene expression and retinal angiogenesis</a:t>
            </a:r>
          </a:p>
          <a:p>
            <a:r>
              <a:rPr lang="en-US" dirty="0" smtClean="0"/>
              <a:t>Cancer metastasis</a:t>
            </a:r>
          </a:p>
          <a:p>
            <a:r>
              <a:rPr lang="en-US" dirty="0" smtClean="0"/>
              <a:t>Global infectious disease dynamics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Math (and statistics)</a:t>
            </a:r>
          </a:p>
          <a:p>
            <a:r>
              <a:rPr lang="en-US" dirty="0" smtClean="0"/>
              <a:t>Bayesian network analysis</a:t>
            </a:r>
          </a:p>
          <a:p>
            <a:r>
              <a:rPr lang="en-US" dirty="0" smtClean="0"/>
              <a:t>Differential equation models</a:t>
            </a:r>
          </a:p>
          <a:p>
            <a:r>
              <a:rPr lang="en-US" dirty="0" smtClean="0"/>
              <a:t>Neural network models</a:t>
            </a:r>
          </a:p>
          <a:p>
            <a:r>
              <a:rPr lang="en-US" dirty="0" smtClean="0"/>
              <a:t>Analysis of variance</a:t>
            </a:r>
          </a:p>
          <a:p>
            <a:r>
              <a:rPr lang="en-US" dirty="0" smtClean="0"/>
              <a:t>Logistic regression</a:t>
            </a:r>
          </a:p>
          <a:p>
            <a:r>
              <a:rPr lang="en-US" dirty="0" smtClean="0"/>
              <a:t>Markov chain Monte Carlo</a:t>
            </a:r>
          </a:p>
          <a:p>
            <a:r>
              <a:rPr lang="en-US" dirty="0" smtClean="0"/>
              <a:t>Agent-based models</a:t>
            </a:r>
          </a:p>
          <a:p>
            <a:pPr marL="0" indent="0">
              <a:buNone/>
            </a:pPr>
            <a:r>
              <a:rPr lang="en-US" dirty="0" smtClean="0"/>
              <a:t>… </a:t>
            </a:r>
            <a:r>
              <a:rPr lang="en-US" dirty="0" err="1" smtClean="0"/>
              <a:t>combinatorics</a:t>
            </a:r>
            <a:r>
              <a:rPr lang="en-US" dirty="0" smtClean="0"/>
              <a:t>, linear algebra, ordinary and partial differential equations, numerical analysis, stochastic processes, game theory, 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0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pattern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Formation and </a:t>
            </a:r>
            <a:r>
              <a:rPr lang="en-US" i="1" dirty="0" smtClean="0"/>
              <a:t>dynamics</a:t>
            </a:r>
            <a:r>
              <a:rPr lang="en-US" dirty="0" smtClean="0"/>
              <a:t> of spatial patterns</a:t>
            </a:r>
          </a:p>
          <a:p>
            <a:r>
              <a:rPr lang="en-US" dirty="0" smtClean="0"/>
              <a:t>Within cells</a:t>
            </a:r>
          </a:p>
          <a:p>
            <a:r>
              <a:rPr lang="en-US" dirty="0" smtClean="0"/>
              <a:t>Among cells</a:t>
            </a:r>
          </a:p>
          <a:p>
            <a:r>
              <a:rPr lang="en-US" dirty="0" smtClean="0"/>
              <a:t>Among microbes</a:t>
            </a:r>
          </a:p>
          <a:p>
            <a:r>
              <a:rPr lang="en-US" dirty="0" smtClean="0"/>
              <a:t>In ecological communities</a:t>
            </a:r>
            <a:endParaRPr lang="en-US" dirty="0"/>
          </a:p>
        </p:txBody>
      </p:sp>
      <p:pic>
        <p:nvPicPr>
          <p:cNvPr id="5" name="Picture 4" descr="Textile_c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07" y="1431749"/>
            <a:ext cx="4201041" cy="3150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0902" y="4936451"/>
            <a:ext cx="112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3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243278" cy="4708525"/>
          </a:xfrm>
        </p:spPr>
        <p:txBody>
          <a:bodyPr/>
          <a:lstStyle/>
          <a:p>
            <a:r>
              <a:rPr lang="en-US" dirty="0" smtClean="0"/>
              <a:t>Alan Turing (1912-1954)</a:t>
            </a:r>
          </a:p>
          <a:p>
            <a:r>
              <a:rPr lang="en-US" dirty="0" smtClean="0"/>
              <a:t>Cryptographer, computer scientist, mathematical biologist (!)</a:t>
            </a:r>
          </a:p>
          <a:p>
            <a:r>
              <a:rPr lang="en-US" dirty="0" smtClean="0"/>
              <a:t>General theory of </a:t>
            </a:r>
            <a:r>
              <a:rPr lang="en-US" i="1" dirty="0" smtClean="0"/>
              <a:t>morphogenesis</a:t>
            </a:r>
            <a:endParaRPr lang="en-US" dirty="0" smtClean="0"/>
          </a:p>
          <a:p>
            <a:r>
              <a:rPr lang="en-US" dirty="0" smtClean="0"/>
              <a:t>What creates biological pattern?</a:t>
            </a:r>
            <a:endParaRPr lang="en-US" dirty="0"/>
          </a:p>
        </p:txBody>
      </p:sp>
      <p:pic>
        <p:nvPicPr>
          <p:cNvPr id="5" name="Picture 4" descr="v3-Turing-Benedict-Cumberbat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98" y="1600200"/>
            <a:ext cx="3972109" cy="307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0523" y="4949545"/>
            <a:ext cx="1392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Independent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3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Turing’s model</a:t>
            </a:r>
            <a:endParaRPr lang="en-US" dirty="0"/>
          </a:p>
        </p:txBody>
      </p:sp>
      <p:pic>
        <p:nvPicPr>
          <p:cNvPr id="8" name="Picture 7" descr="fuller_morphoge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9" b="47476"/>
          <a:stretch/>
        </p:blipFill>
        <p:spPr>
          <a:xfrm>
            <a:off x="674507" y="1685934"/>
            <a:ext cx="8469493" cy="35351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02778" y="1933222"/>
            <a:ext cx="2229555" cy="3541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3889" y="5658556"/>
            <a:ext cx="386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rId3"/>
              </a:rPr>
              <a:t>Fuller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3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Turing’s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63889"/>
            <a:ext cx="7967133" cy="4362274"/>
          </a:xfrm>
        </p:spPr>
        <p:txBody>
          <a:bodyPr/>
          <a:lstStyle/>
          <a:p>
            <a:r>
              <a:rPr lang="en-US" dirty="0" smtClean="0"/>
              <a:t>Short-range activation (small diffusion)</a:t>
            </a:r>
          </a:p>
          <a:p>
            <a:r>
              <a:rPr lang="en-US" dirty="0" smtClean="0"/>
              <a:t>Long-range inhibition (large diffusion)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807278"/>
              </p:ext>
            </p:extLst>
          </p:nvPr>
        </p:nvGraphicFramePr>
        <p:xfrm>
          <a:off x="1315370" y="2975326"/>
          <a:ext cx="5738508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3" imgW="2260600" imgH="850900" progId="Equation.3">
                  <p:embed/>
                </p:oleObj>
              </mc:Choice>
              <mc:Fallback>
                <p:oleObj name="Equation" r:id="rId3" imgW="22606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5370" y="2975326"/>
                        <a:ext cx="5738508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12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4776"/>
            <a:ext cx="8229600" cy="1143000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 smtClean="0">
                <a:hlinkClick r:id="rId2"/>
              </a:rPr>
              <a:t>Turing (1952)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5249333"/>
            <a:ext cx="8503357" cy="13546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F﻿igure</a:t>
            </a:r>
            <a:r>
              <a:rPr lang="en-US" dirty="0" smtClean="0"/>
              <a:t> 2 shows such a pattern, obtained in a few hours by a manual computation …”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T﻿he</a:t>
            </a:r>
            <a:r>
              <a:rPr lang="en-US" dirty="0" smtClean="0"/>
              <a:t> outlines of the black patches are somewhat less irregular than they should be due to an inadequacy in the computation procedure”</a:t>
            </a:r>
            <a:endParaRPr lang="en-US" dirty="0"/>
          </a:p>
        </p:txBody>
      </p:sp>
      <p:pic>
        <p:nvPicPr>
          <p:cNvPr id="5" name="Picture 4" descr="turing_d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92959"/>
            <a:ext cx="8029222" cy="40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6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4082</TotalTime>
  <Words>1006</Words>
  <Application>Microsoft Macintosh PowerPoint</Application>
  <PresentationFormat>On-screen Show (4:3)</PresentationFormat>
  <Paragraphs>197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Math biology</vt:lpstr>
      <vt:lpstr>Outline</vt:lpstr>
      <vt:lpstr>Sub-fields</vt:lpstr>
      <vt:lpstr>Sub-fields (from PubMed search)</vt:lpstr>
      <vt:lpstr>Spatial pattern formation</vt:lpstr>
      <vt:lpstr>Turing patterns</vt:lpstr>
      <vt:lpstr>Turing’s model</vt:lpstr>
      <vt:lpstr>Turing’s model</vt:lpstr>
      <vt:lpstr>From Turing (1952) </vt:lpstr>
      <vt:lpstr>Animal coloration</vt:lpstr>
      <vt:lpstr>Animal patterns: theory</vt:lpstr>
      <vt:lpstr>PowerPoint Presentation</vt:lpstr>
      <vt:lpstr>From bodies to tails</vt:lpstr>
      <vt:lpstr>A problem for the theory?</vt:lpstr>
      <vt:lpstr>TP in developmental biology</vt:lpstr>
      <vt:lpstr>Microbial ecology</vt:lpstr>
      <vt:lpstr>Dynamic patterns and cooperation</vt:lpstr>
      <vt:lpstr>Slime mold model</vt:lpstr>
      <vt:lpstr>Microbial ecology: competition</vt:lpstr>
      <vt:lpstr>Colicin: spatial competition model</vt:lpstr>
      <vt:lpstr>Resource use: game theory</vt:lpstr>
      <vt:lpstr>Another puzzle</vt:lpstr>
      <vt:lpstr>Ecology: tiger bush</vt:lpstr>
      <vt:lpstr>Tiger bush: conceptual model</vt:lpstr>
      <vt:lpstr>Tiger bush: math model</vt:lpstr>
      <vt:lpstr>How does math biology actually work?</vt:lpstr>
      <vt:lpstr>Techniques</vt:lpstr>
      <vt:lpstr>Equilibrium and stability analysis</vt:lpstr>
      <vt:lpstr>Equilibrium analysis</vt:lpstr>
      <vt:lpstr>Stability analysis: Turing equations</vt:lpstr>
      <vt:lpstr>Courses</vt:lpstr>
      <vt:lpstr>Things I’ve done</vt:lpstr>
      <vt:lpstr>MB resources @ Mac</vt:lpstr>
      <vt:lpstr>More resources</vt:lpstr>
    </vt:vector>
  </TitlesOfParts>
  <Company>McMaster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biology</dc:title>
  <dc:creator>Ben Bolker</dc:creator>
  <cp:lastModifiedBy>Ben Bolker</cp:lastModifiedBy>
  <cp:revision>105</cp:revision>
  <dcterms:created xsi:type="dcterms:W3CDTF">2014-03-31T23:16:11Z</dcterms:created>
  <dcterms:modified xsi:type="dcterms:W3CDTF">2015-03-27T14:23:25Z</dcterms:modified>
</cp:coreProperties>
</file>